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8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59" r:id="rId14"/>
    <p:sldId id="260" r:id="rId15"/>
    <p:sldId id="275" r:id="rId16"/>
    <p:sldId id="261" r:id="rId17"/>
    <p:sldId id="262" r:id="rId18"/>
    <p:sldId id="276" r:id="rId19"/>
    <p:sldId id="263" r:id="rId20"/>
    <p:sldId id="264" r:id="rId21"/>
    <p:sldId id="277" r:id="rId22"/>
    <p:sldId id="25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245290-63B7-42EE-BD28-D16598E2A6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F411F28-443A-445D-95FD-DB4F626001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EAAB0F-048C-4F0A-B5EC-81D105A49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B88D6D-4A05-4EB9-8527-A6A051F22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D705F3-0C52-459D-84CE-C004F54A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490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61CE7-807B-4B5A-AC62-CA5AD9CB5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0B9DFCE-A8B6-465A-AE4A-1D95AF5173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D4DB92-24B4-40C2-9BDB-F7EE8BB05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BDD270-9243-4EC7-BF7C-00F18CDB0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6B82FC-6071-4AEF-9A0D-17BDE7127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765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98EF384-9AB1-4CEB-B74B-C7CFF2626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9CF13EF-50B8-4E29-9740-A824753553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460DB5-0948-48CF-9DF6-58FFC3F8C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8614D5-FCFE-4B4A-BE5F-E22B37FA6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5B013C-5062-4774-A78A-0F099C825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51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95B1E-5DC7-4F85-A95B-2F85BA7A9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E0761E-A59E-4FFF-9F22-412D0799A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182808-3987-4DBA-93E4-52FA99AA1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A2F5C5-F56B-4EBD-AC6E-E1090AADC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DC5238-A431-4561-815B-96EA75853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93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B0F262-0926-45D0-AB94-4DA08EB1D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6979EC-2352-4285-A2ED-F6C8DACE6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82B8EA-BFE5-4FF9-B223-44587C4BE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198788-9EFB-459F-BB96-1A121A29D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8A6F8D-6009-4D8D-B03F-7FFDB80D1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684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C77F0E-7547-48B7-85B3-F8A5D721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D66DE6-A78B-4C31-BCC3-679818FE0F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32ADBF5-7E34-4ED0-B570-F541CE885E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5D0FC3-D3A0-4B17-A6CB-59FD6D6C8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37C548-2912-4C1A-A8D9-C53387AB3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15B711-709E-4949-A986-4013BA92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511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6957EA-9D78-41CE-A3BA-D48F07CD1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E4DEEE-4658-404F-B04D-924EE4E68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E488399-258B-4997-B68D-8914F1E287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7AF7B8F-BD76-4A37-B57D-2A22E25516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CE7DE3C-435D-4FFD-B83D-4D2EF04C08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C412F34-67C2-40F1-94B2-49D497B79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E9B65F6-2EAA-4983-B8F0-30822CF19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95CEE11-D090-4594-AB4E-4C07D38C5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347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9FD3BB-C4A8-4F5A-AB22-757895360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5686E21-2244-497E-80A4-8B044D453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A6ACE2C-0878-4BFE-809B-7D1077606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7DA523A-B6B3-4CB4-99DE-E3EED4B1B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56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9A5C1FD-F6C7-4B34-B912-A8E3B60A2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4E03FAE-EC52-4E59-9DE5-F21F778F3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B34FD48-F91C-4EE6-B0E4-C0C93E8B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423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1D3865-5B04-48D9-972C-70D7C91CD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F3393F-A38C-4BBB-BE95-CD7B41FEB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B7DAE9B-B446-4FA5-9108-325CBD9DEC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A89B0E6-CEA4-487E-9E12-D55BFBC2E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11BCC82-1399-4956-888C-2621E2416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84E570-2E5C-44E0-91A6-C8F88A869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10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92ED1D-E416-4ED1-B4FB-7942C391B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E047853-0CEF-4854-86C0-85E3BE207C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0C97E6-92D1-45D5-BF96-E60188E87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52BF711-02E7-4E8C-8BCA-FCACF2BF8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EA4989-D40B-4499-BB39-7139EA17D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AD7E3BB-067D-498F-B72D-6895D468D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486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7537D4-0575-464A-893F-3C1002C83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D13EFFE-E34F-4500-BA84-B5BF01B77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DC919F-C9C4-403A-AD55-89F3B58C90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EB185-65B5-404F-81C7-C1328C2C76D9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516A90-4E80-4458-9CA7-FF1E9913E7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A33250-EA3E-47ED-8EB1-0A0DB35195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2E7E0-1C50-4735-83E3-C377484D26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65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AB75767-5BDB-4DEE-8B14-D9D15D028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041689" cy="166772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43403"/>
            <a:ext cx="9144000" cy="1466559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Годовой отчет 2020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5022" y="3509963"/>
            <a:ext cx="9144000" cy="49593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Статистические формы №57 «Сведения о травмах, отравлениях и некоторых других последствиях внешних причин»  и №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7-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596287-A35C-46BB-9985-5D01687D0FE7}"/>
              </a:ext>
            </a:extLst>
          </p:cNvPr>
          <p:cNvSpPr txBox="1"/>
          <p:nvPr/>
        </p:nvSpPr>
        <p:spPr>
          <a:xfrm>
            <a:off x="5772705" y="257096"/>
            <a:ext cx="60945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000" strike="noStrike" spc="-1" dirty="0">
                <a:solidFill>
                  <a:srgbClr val="000000"/>
                </a:solidFill>
                <a:latin typeface="Times New Roman"/>
              </a:rPr>
              <a:t>Директор ФГБУ «НМИЦ ТО </a:t>
            </a:r>
          </a:p>
          <a:p>
            <a:pPr algn="r"/>
            <a:r>
              <a:rPr lang="ru-RU" sz="2000" strike="noStrike" spc="-1" dirty="0">
                <a:solidFill>
                  <a:srgbClr val="000000"/>
                </a:solidFill>
                <a:latin typeface="Times New Roman"/>
              </a:rPr>
              <a:t>им. Н.Н. Приорова» Минздрава России </a:t>
            </a:r>
          </a:p>
          <a:p>
            <a:pPr algn="r"/>
            <a:r>
              <a:rPr lang="ru-RU" sz="2000" strike="noStrike" spc="-1" dirty="0">
                <a:solidFill>
                  <a:srgbClr val="000000"/>
                </a:solidFill>
                <a:latin typeface="Times New Roman"/>
              </a:rPr>
              <a:t>А.В. Губин</a:t>
            </a:r>
            <a:endParaRPr lang="ru-RU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6532CF-9BD6-4508-8FD9-52CA22610CB3}"/>
              </a:ext>
            </a:extLst>
          </p:cNvPr>
          <p:cNvSpPr txBox="1"/>
          <p:nvPr/>
        </p:nvSpPr>
        <p:spPr>
          <a:xfrm>
            <a:off x="2896339" y="4411513"/>
            <a:ext cx="6094520" cy="160351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ru-RU" b="1" spc="-1" dirty="0">
                <a:solidFill>
                  <a:srgbClr val="000000"/>
                </a:solidFill>
                <a:latin typeface="Times New Roman"/>
              </a:rPr>
              <a:t>Соломянник Ирина Анатольевна</a:t>
            </a:r>
            <a:endParaRPr lang="ru-RU" spc="-1" dirty="0">
              <a:latin typeface="Arial"/>
            </a:endParaRPr>
          </a:p>
          <a:p>
            <a:pPr algn="ctr"/>
            <a:r>
              <a:rPr lang="ru-RU" spc="-1" dirty="0">
                <a:solidFill>
                  <a:srgbClr val="000000"/>
                </a:solidFill>
                <a:latin typeface="Times New Roman"/>
              </a:rPr>
              <a:t>начальник управления по реализации функций </a:t>
            </a:r>
            <a:endParaRPr lang="ru-RU" spc="-1" dirty="0">
              <a:latin typeface="Arial"/>
            </a:endParaRPr>
          </a:p>
          <a:p>
            <a:pPr algn="ctr"/>
            <a:r>
              <a:rPr lang="ru-RU" spc="-1" dirty="0">
                <a:solidFill>
                  <a:srgbClr val="000000"/>
                </a:solidFill>
                <a:latin typeface="Times New Roman"/>
              </a:rPr>
              <a:t>национального медицинского исследовательского центра, </a:t>
            </a:r>
            <a:endParaRPr lang="ru-RU" spc="-1" dirty="0">
              <a:latin typeface="Arial"/>
            </a:endParaRPr>
          </a:p>
          <a:p>
            <a:pPr algn="ctr"/>
            <a:r>
              <a:rPr lang="ru-RU" spc="-1" dirty="0">
                <a:solidFill>
                  <a:srgbClr val="000000"/>
                </a:solidFill>
                <a:latin typeface="Times New Roman"/>
              </a:rPr>
              <a:t> к.м.н.  </a:t>
            </a:r>
            <a:endParaRPr lang="ru-RU" spc="-1" dirty="0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210"/>
              </a:spcBef>
            </a:pPr>
            <a:endParaRPr lang="ru-RU" sz="18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29418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579168-4C54-42F9-B0C0-4DBFF9DEF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46E868-1E50-4278-B2B1-AE348D1A14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354013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Сведения о травмах и отравлениях, которые послужили причиной смерти, также включаются в данный отчет. Умершие на догоспитальном этапе и погибшие на месте происшествия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регистрируются бюро судебно-медицинской экспертизы и включаются в Форму.</a:t>
            </a:r>
          </a:p>
          <a:p>
            <a:pPr marL="0" indent="354013"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Во всех таблицах Формы в соответствующих строках графы 2 перечислены коды блоков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XIX класса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МКБ-10, в которых выделены некоторые наиболее часто встречающиеся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нозологии. В графах 4 - 20 таблиц 1000, 2000, 3000 указаны внешние причины заболеваемости и смертности.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513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34DD1B-60D4-4325-907F-55B8800B1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19FAEA-4530-4524-B2F3-4F06D4147D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5413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Необходимо обращать внимание на соответствие характера травмы или отравления внешней причине (письмо Минздравсоцразвития России от 30.09.2011 N 14-9/10/2-9696).</a:t>
            </a:r>
          </a:p>
          <a:p>
            <a:pPr marL="0" indent="5413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Для сопоставления с данными ГИБДД используются данные графы 6 (дорожно-транспортные несчастные случаи, или ДТП), коды состояний которых приведены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примечании.</a:t>
            </a:r>
          </a:p>
          <a:p>
            <a:pPr marL="0" indent="541338" algn="just" fontAlgn="base"/>
            <a:r>
              <a:rPr lang="ru-RU" b="0" i="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Графоклетки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, в случаях, когда коды характера травмы или отравления не соответствуют внешней причине, закрещены и не заполняются.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1627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36EE1D-F435-46BB-84CE-B3DDF6DAF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E36E72-719F-4086-9271-BFEEF5DD2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4524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Данные графы 4 таблиц Формы должны соответствовать соответствующим строкам графы 7 "с впервые в жизни установленным диагнозом" таблиц формы федерального статистического наблюдения N 12 (1000, 2000, 3000).</a:t>
            </a:r>
          </a:p>
          <a:p>
            <a:pPr marL="0" indent="4524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таблицах 1000, 2000 и 3000 Формы сумма строк, соответствующих названиям блоков травм и отравлений (выделены жирным шрифтом) по всем графам должна равняться строке 1, или быть меньше ее за счет наличия сведений по блоку T79 "Некоторые ранние осложнения травм", не включенному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таблицы 1000, 2000 и 3000 Формы.</a:t>
            </a:r>
          </a:p>
          <a:p>
            <a:pPr marL="0" indent="452438"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Данные каждой строки по графе 4 должны равняться сумме соответствующих строк по графам 5, 7, 13, 16 - 20.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7766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6FD6B9-3DFA-4169-A0EA-40B9B557B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69547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br>
              <a:rPr lang="ru-RU" b="1" i="0" dirty="0">
                <a:solidFill>
                  <a:srgbClr val="000000"/>
                </a:solidFill>
                <a:effectLst/>
                <a:latin typeface="PT Serif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4F4C6D-0BFD-441D-80CF-A498BB5EB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541338"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При составлении формы должна быть обеспечена полнота заполнения и достоверность содержащихся в ней статистических данных. </a:t>
            </a:r>
          </a:p>
          <a:p>
            <a:pPr marL="0" indent="541338"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Раздел “</a:t>
            </a:r>
            <a:r>
              <a:rPr lang="ru-RU" b="0" i="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Справочно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" должен быть заполнен в обязательном порядке.</a:t>
            </a:r>
          </a:p>
          <a:p>
            <a:pPr marL="0" indent="541338" algn="just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форме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отражаются сведения о пострадавших при несчастных случаях на производстве в соответствии с Актом о несчастном случае на производстве по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форме Н-1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, утвержденным постановлением Минтруда России от 24.10.2002 N 73 "Об утверждении форм документов, необходимых для расследования и учета несчастных случаев на производстве, и положения об особенностях расследования несчастных случаев на производстве в отдельных отраслях и организациях" (Зарегистрировано Минюстом России 05.12.2002 N 3999), статьями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227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-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231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Трудового 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кодекса Российской Федерации.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85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B7FAD5-C54F-4669-B11F-DECED909D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1A3527-36DE-437C-8343-C25816274EF0}"/>
              </a:ext>
            </a:extLst>
          </p:cNvPr>
          <p:cNvSpPr txBox="1"/>
          <p:nvPr/>
        </p:nvSpPr>
        <p:spPr>
          <a:xfrm>
            <a:off x="838201" y="1690688"/>
            <a:ext cx="10515599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2438" algn="just" fontAlgn="base">
              <a:buFont typeface="+mj-lt"/>
              <a:buAutoNum type="arabicPeriod" startAt="4"/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Сведения о затратах на мероприятия по охране труда показываются по данным бухгалтерского учета.</a:t>
            </a:r>
          </a:p>
          <a:p>
            <a:pPr indent="452438" algn="just" fontAlgn="base">
              <a:buFont typeface="+mj-lt"/>
              <a:buAutoNum type="arabicPeriod" startAt="4"/>
            </a:pPr>
            <a:endParaRPr lang="ru-RU" sz="2000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indent="452438" algn="just" fontAlgn="base">
              <a:buFont typeface="+mj-lt"/>
              <a:buAutoNum type="arabicPeriod" startAt="4"/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01 показывают численность пострадавших с утратой трудоспособности на 1 рабочий день и более, включая пострадавших со смертельным исходом. </a:t>
            </a:r>
          </a:p>
          <a:p>
            <a:pPr indent="452438" algn="just" fontAlgn="base"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строкам 02 - 04 - соответственно численность пострадавших женщин, лиц </a:t>
            </a:r>
            <a:b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возрасте до 18 лет, иностранных граждан. </a:t>
            </a:r>
          </a:p>
          <a:p>
            <a:pPr indent="452438" algn="just" fontAlgn="base"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05 – численность пострадавших, у которых в п. 10 акта формы Н-1 (в п. 9 акта формы Н-1ПС) в качестве виновных лиц указаны работники отчитывающейся организации. </a:t>
            </a:r>
          </a:p>
          <a:p>
            <a:pPr indent="452438" algn="just" fontAlgn="base"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06 – численность пострадавших, у которых в п. </a:t>
            </a:r>
            <a:r>
              <a:rPr lang="ru-RU" sz="2000" dirty="0">
                <a:solidFill>
                  <a:srgbClr val="000000"/>
                </a:solidFill>
                <a:latin typeface="Palatino Linotype" panose="02040502050505030304" pitchFamily="18" charset="0"/>
              </a:rPr>
              <a:t>8.3 акта формы Н-1 </a:t>
            </a:r>
            <a:br>
              <a:rPr lang="ru-RU" sz="2000" dirty="0">
                <a:solidFill>
                  <a:srgbClr val="000000"/>
                </a:solidFill>
                <a:latin typeface="Palatino Linotype" panose="02040502050505030304" pitchFamily="18" charset="0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alatino Linotype" panose="02040502050505030304" pitchFamily="18" charset="0"/>
                <a:ea typeface="+mn-ea"/>
                <a:cs typeface="+mn-cs"/>
              </a:rPr>
              <a:t>(в п. 7.1 акта формы Н-1ПС) </a:t>
            </a:r>
            <a:r>
              <a:rPr lang="ru-RU" sz="2000" dirty="0">
                <a:solidFill>
                  <a:srgbClr val="000000"/>
                </a:solidFill>
                <a:latin typeface="Palatino Linotype" panose="02040502050505030304" pitchFamily="18" charset="0"/>
              </a:rPr>
              <a:t>указаны данные о нахождении пострадавшего </a:t>
            </a:r>
            <a:br>
              <a:rPr lang="ru-RU" sz="2000" dirty="0">
                <a:solidFill>
                  <a:srgbClr val="000000"/>
                </a:solidFill>
                <a:latin typeface="Palatino Linotype" panose="0204050205050503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Palatino Linotype" panose="02040502050505030304" pitchFamily="18" charset="0"/>
              </a:rPr>
              <a:t>в состоянии алкогольного или наркотического опьянения.  </a:t>
            </a:r>
            <a:endParaRPr lang="ru-RU" sz="2000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algn="just" fontAlgn="base">
              <a:tabLst>
                <a:tab pos="452438" algn="l"/>
              </a:tabLst>
            </a:pPr>
            <a:r>
              <a:rPr lang="ru-RU" sz="20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731809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43665"/>
            <a:ext cx="10515600" cy="4633298"/>
          </a:xfrm>
        </p:spPr>
        <p:txBody>
          <a:bodyPr>
            <a:normAutofit fontScale="77500" lnSpcReduction="20000"/>
          </a:bodyPr>
          <a:lstStyle/>
          <a:p>
            <a:pPr marL="0" indent="541338" algn="just" fontAlgn="base">
              <a:buAutoNum type="arabicPeriod" startAt="6"/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По строке 07 отражается численность пострадавших, смерть которых наступила в отчетном году, независимо от времени происшествия несчастного случая. </a:t>
            </a:r>
          </a:p>
          <a:p>
            <a:pPr marL="0" indent="541338" algn="just" fontAlgn="base">
              <a:buNone/>
              <a:tabLst>
                <a:tab pos="452438" algn="l"/>
              </a:tabLst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По строкам 08 - 10 - соответственно численность пострадавших женщин, лиц в возрасте до 18 лет, иностранных граждан. </a:t>
            </a:r>
          </a:p>
          <a:p>
            <a:pPr marL="0" indent="541338" algn="just" fontAlgn="base">
              <a:buNone/>
              <a:tabLst>
                <a:tab pos="452438" algn="l"/>
              </a:tabLst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По строке 11 – численность пострадавших, у которых в п. 10 акта формы Н-1 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(в п. 9 акта формы Н-1ПС) </a:t>
            </a: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в качестве виновных лиц указаны работники отчитывающейся организации. </a:t>
            </a:r>
          </a:p>
          <a:p>
            <a:pPr marL="0" indent="541338" algn="just" fontAlgn="base">
              <a:buNone/>
              <a:tabLst>
                <a:tab pos="452438" algn="l"/>
              </a:tabLst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По строке 12 – численность пострадавших, у которых в п. 8.3 акта формы Н-1 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(в п. 7.1 акта формы Н-1ПС) </a:t>
            </a: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указаны данные о нахождении пострадавшего в состоянии алкогольного или наркотического опьянения.</a:t>
            </a:r>
          </a:p>
          <a:p>
            <a:pPr marL="0" indent="541338" algn="just" fontAlgn="base">
              <a:buNone/>
              <a:tabLst>
                <a:tab pos="452438" algn="l"/>
              </a:tabLst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При наступлении смерти в отчетном году после несчастного случая, который произошел в году, предшествующем отчетному, по строке 01 данного отчета этот случай не отражается, поскольку он должен быть уже учтен по этой строке в отчете за предыдущий год.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61585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CB14D1-529E-4A2A-AB82-4879EEAFF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816"/>
            <a:ext cx="10515600" cy="873740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B247B4-33B2-42EB-85F9-9AF5CCA4E1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7523"/>
            <a:ext cx="10515600" cy="5175352"/>
          </a:xfrm>
        </p:spPr>
        <p:txBody>
          <a:bodyPr anchor="ctr">
            <a:normAutofit fontScale="62500" lnSpcReduction="20000"/>
          </a:bodyPr>
          <a:lstStyle/>
          <a:p>
            <a:pPr marL="0" indent="541338" algn="just" fontAlgn="base">
              <a:buAutoNum type="arabicPeriod" startAt="7"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13 отражается число рабочих человеко-дней нетрудоспособности </a:t>
            </a:r>
            <a:b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у пострадавших с утратой трудоспособности на один рабочий день и более, временная нетрудоспособность которых закончилась в отчетном году. </a:t>
            </a:r>
          </a:p>
          <a:p>
            <a:pPr marL="0" indent="541338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Число дней временной нетрудоспособности отражается суммарно по всем листкам нетрудоспособности, выданным медицинскими организациями.</a:t>
            </a:r>
          </a:p>
          <a:p>
            <a:pPr marL="0" indent="541338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случае, когда пострадавший получил травму в году, предшествующем отчетному, а временная нетрудоспособность его закончилась в отчетном году, общее число человеко-дней нетрудоспособности показывается по строке 13 в отчете за отчетный год. </a:t>
            </a:r>
          </a:p>
          <a:p>
            <a:pPr marL="0" indent="541338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строке 01 этот случай не отражается, как уже учтенный в отчете за предыдущий год.</a:t>
            </a:r>
          </a:p>
          <a:p>
            <a:pPr marL="0" indent="541338" algn="just" fontAlgn="base">
              <a:buAutoNum type="arabicPeriod" startAt="8"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14 показывается численность пострадавших, частично утративших трудоспособность и переведенных с основной работы на другую на 1 рабочий день </a:t>
            </a:r>
            <a:b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 более в соответствии с медицинским заключением, но без выдачи листка нетрудоспособности. </a:t>
            </a:r>
          </a:p>
          <a:p>
            <a:pPr marL="0" indent="541338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Если листок нетрудоспособности был выдан пострадавшему, то эта строка не заполняется. </a:t>
            </a:r>
          </a:p>
          <a:p>
            <a:pPr marL="0" indent="541338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15 отражается соответственно численность женщин, частично утративших трудоспособность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T Serif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1336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EF7F8C-5F12-410E-A953-A781E3EEA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816"/>
            <a:ext cx="10515600" cy="6574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4C895F-101F-4E2F-9738-D5655BA6E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103" y="1061884"/>
            <a:ext cx="11169445" cy="5309419"/>
          </a:xfrm>
        </p:spPr>
        <p:txBody>
          <a:bodyPr>
            <a:normAutofit fontScale="70000" lnSpcReduction="20000"/>
          </a:bodyPr>
          <a:lstStyle/>
          <a:p>
            <a:pPr marL="0" indent="541338" algn="just" fontAlgn="base">
              <a:buAutoNum type="arabicPeriod" startAt="9"/>
            </a:pPr>
            <a:r>
              <a:rPr lang="ru-RU" sz="33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16 показывают численность лиц с впервые установленным профессиональным заболеванием в отчетном году на основании заключения, выданного соответствующей лечебно-профилактической организацией </a:t>
            </a:r>
            <a:br>
              <a:rPr lang="ru-RU" sz="33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3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 оформленного внутренним распоряжением по организации (приказ и т.п.).</a:t>
            </a:r>
          </a:p>
          <a:p>
            <a:pPr marL="0" indent="541338" algn="just" fontAlgn="base">
              <a:buNone/>
            </a:pPr>
            <a:r>
              <a:rPr lang="ru-RU" sz="3300" b="1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Согласно разъяснениям, изложенным в письме Роструда от 10.04.2020 N 550-ПР «Об отнесении случаев заражения медицинских работников коронавирусной инфекцией к профессиональным заболеваниям», </a:t>
            </a:r>
            <a: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случаи заражения медицинских работников коронавирусной инфекцией при исполнении ими трудовых обязанностей подлежат расследованию </a:t>
            </a:r>
            <a:b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в соответствии с требованиями </a:t>
            </a:r>
            <a:r>
              <a:rPr lang="ru-RU" sz="3300" b="0" i="0" u="none" strike="noStrike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Положения</a:t>
            </a:r>
            <a: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  «О расследовании и учете профессиональных заболеваний», утвержденного постановлением Правительства Российской Федерации от 15.12.2000 N 967 органами Роспотребнадзора как профессиональные заболевания с оформлением соответствующего акта о случае профессионального заболевания </a:t>
            </a:r>
            <a:b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и направлении экземпляра акта с материалами расследования </a:t>
            </a:r>
            <a:b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300" b="0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в территориальный орган Фонда социального страхования.</a:t>
            </a:r>
          </a:p>
          <a:p>
            <a:pPr marL="0" indent="541338" algn="just" fontAlgn="base">
              <a:buNone/>
            </a:pPr>
            <a:r>
              <a:rPr lang="ru-RU" sz="3300" b="1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При наличии указанного акта сведения о медицинских работниках </a:t>
            </a:r>
            <a:br>
              <a:rPr lang="ru-RU" sz="3300" b="1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300" b="1" i="0" dirty="0">
                <a:solidFill>
                  <a:srgbClr val="FF0000"/>
                </a:solidFill>
                <a:effectLst/>
                <a:latin typeface="Palatino Linotype" panose="02040502050505030304" pitchFamily="18" charset="0"/>
              </a:rPr>
              <a:t>с впервые установленным профессиональным заболеванием коронавирусной инфекцией вносятся в строку 16 Формы №7.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2442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EF7F8C-5F12-410E-A953-A781E3EEA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816"/>
            <a:ext cx="10515600" cy="6574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4C895F-101F-4E2F-9738-D5655BA6E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103" y="1219199"/>
            <a:ext cx="11169445" cy="4562169"/>
          </a:xfrm>
        </p:spPr>
        <p:txBody>
          <a:bodyPr>
            <a:normAutofit fontScale="92500" lnSpcReduction="10000"/>
          </a:bodyPr>
          <a:lstStyle/>
          <a:p>
            <a:pPr marL="0" indent="541338" algn="just" fontAlgn="base">
              <a:buNone/>
            </a:pP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При отсутствии случая производственного травматизма </a:t>
            </a:r>
            <a:b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Palatino Linotype" panose="02040502050505030304" pitchFamily="18" charset="0"/>
              </a:rPr>
              <a:t>в отчетном году заполняются строки 17, 23 – 25.</a:t>
            </a:r>
            <a:endParaRPr lang="ru-RU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marL="0" indent="541338" algn="just" fontAlgn="base">
              <a:buFont typeface="+mj-lt"/>
              <a:buAutoNum type="arabicPeriod" startAt="10"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По строке 17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отражаются затраты на мероприятия по охране труда, в том числе затраты на улучшение условий и охраны труда на производстве, за счет всех источников финансирования в соответствии с коллективным договором и планом мероприятий по охране труда, (см. приказ Минздравсоцразвития России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от 01.03.2012 N 181н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"Об утверждении Типового перечня ежегодно реализуемых работодателем мероприятий по улучшению условий и охраны труда и снижению уровней профессиональных рисков" (Зарегистрирован Минюстом России 19.03.2012 N 23513)). </a:t>
            </a:r>
          </a:p>
          <a:p>
            <a:pPr marL="0" indent="541338" algn="just" fontAlgn="base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Финансирование мероприятий по охране труда прописано в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ст. 226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Трудового кодекса Российской Федерации.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5978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30BBB5-4F43-4EAC-9BB2-346B93E3E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24B863-5D04-4DFA-8EB9-ADC3C193B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541338" algn="just" fontAlgn="base">
              <a:buFont typeface="+mj-lt"/>
              <a:buAutoNum type="arabicPeriod" startAt="11"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По строке 23 проставляется средняя численность работников, состоящая из работников списочного состава и внешних совместителей, на основании отчетности по труду.</a:t>
            </a:r>
          </a:p>
          <a:p>
            <a:pPr marL="0" indent="541338" algn="just" fontAlgn="base">
              <a:buAutoNum type="arabicPeriod" startAt="12"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По строке 24 проставляется средняя численность работающих женщин, состоящая из работников списочного состава и внешних совместителей (без женщин, находящихся в отпуске по беременности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и родам и дополнительном отпуске по уходу за ребенком). </a:t>
            </a:r>
          </a:p>
          <a:p>
            <a:pPr marL="0" indent="541338" algn="just" fontAlgn="base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Работники, заключившие гражданско-правовой договор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с отчитывающейся организацией, в строки 23, 24 не включаются.</a:t>
            </a:r>
          </a:p>
          <a:p>
            <a:pPr marL="0" indent="541338" algn="just" fontAlgn="base">
              <a:buFont typeface="+mj-lt"/>
              <a:buAutoNum type="arabicPeriod" startAt="13"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Строку 25 заполняют учреждения, организации, имеющие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в штатном врачей, фельдшеров</a:t>
            </a:r>
            <a:r>
              <a:rPr lang="ru-RU" dirty="0">
                <a:latin typeface="Palatino Linotype" panose="02040502050505030304" pitchFamily="18" charset="0"/>
              </a:rPr>
              <a:t>, медицинских сестёр, которые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могут оказать первичную неотложную помощь, отмечая это как наличие здравпункта.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415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96215D6-C759-49E7-9206-EB96E5DF10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482" y="681135"/>
            <a:ext cx="10879494" cy="5495828"/>
          </a:xfrm>
        </p:spPr>
        <p:txBody>
          <a:bodyPr anchor="ctr">
            <a:normAutofit/>
          </a:bodyPr>
          <a:lstStyle/>
          <a:p>
            <a:pPr marL="0" indent="5413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Нарушение порядка представления статистической информации, а равно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представление недостоверной статистической информации влечет ответственность, установленную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статьей 13.19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Кодекса Российской Федерации об административных правонарушениях от 30.12.2001 N 195-ФЗ, а также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статьей 3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Закона Российской Федерации от 13.05.92 N 2761-1 “Об ответственности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за нарушение порядка представления государственной статистической отчетности"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7363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C31A1B-687B-41A0-9320-84E569ADE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5974"/>
            <a:ext cx="10515600" cy="7177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травматизм. Логический контроль:</a:t>
            </a:r>
            <a:endParaRPr lang="ru-RU" sz="4000" dirty="0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4E17A1CA-FD85-470C-BBBF-97FAB50B67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7295764"/>
              </p:ext>
            </p:extLst>
          </p:nvPr>
        </p:nvGraphicFramePr>
        <p:xfrm>
          <a:off x="838200" y="1424634"/>
          <a:ext cx="10515600" cy="419063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936226">
                  <a:extLst>
                    <a:ext uri="{9D8B030D-6E8A-4147-A177-3AD203B41FA5}">
                      <a16:colId xmlns:a16="http://schemas.microsoft.com/office/drawing/2014/main" val="2664878094"/>
                    </a:ext>
                  </a:extLst>
                </a:gridCol>
                <a:gridCol w="4579374">
                  <a:extLst>
                    <a:ext uri="{9D8B030D-6E8A-4147-A177-3AD203B41FA5}">
                      <a16:colId xmlns:a16="http://schemas.microsoft.com/office/drawing/2014/main" val="2727403866"/>
                    </a:ext>
                  </a:extLst>
                </a:gridCol>
              </a:tblGrid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01  ≥  строке 02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02  ≥  строке 08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3146810459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01  ≥  строке 03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03  ≥  строке 09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210364189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01  ≥  строке 04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04  ≥  строке 10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3373949699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Строка 01  ≥  строке 05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Строка 05  ≥  строке 11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2833247647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Строка 01  ≥  строке 06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Строка 06  ≥  строке 12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432467666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02  ≠  0, то строка 01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08  ≠  0, то строка 07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1889971044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03  ≠  0, то строка 01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09  ≠  0, то строка 07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1031545071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04  ≠  0, то строка 01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10  ≠  0, то строка 07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4154839449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dirty="0">
                          <a:effectLst/>
                        </a:rPr>
                        <a:t>Если строка 05  ≠  0, то строка 01  ≠  0</a:t>
                      </a: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Если строка 11  ≠  0, то строка 07  ≠  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7027610"/>
                  </a:ext>
                </a:extLst>
              </a:tr>
              <a:tr h="41906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Если строка 06  ≠  0, то строка 01  ≠  0</a:t>
                      </a:r>
                      <a:endParaRPr lang="ru-RU" sz="20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Если строка 12  ≠  0, то строка 07  ≠  0</a:t>
                      </a:r>
                      <a:endParaRPr lang="ru-RU" sz="2000" dirty="0">
                        <a:latin typeface="Palatino Linotype" panose="02040502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083934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984D4E81-5148-4B00-865D-D0DEEA83D1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405894"/>
              </p:ext>
            </p:extLst>
          </p:nvPr>
        </p:nvGraphicFramePr>
        <p:xfrm>
          <a:off x="7649497" y="6086168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41238865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9488876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21DF963-1097-45D1-A87A-B55F2C02A8BB}"/>
              </a:ext>
            </a:extLst>
          </p:cNvPr>
          <p:cNvGraphicFramePr>
            <a:graphicFrameLocks noGrp="1"/>
          </p:cNvGraphicFramePr>
          <p:nvPr/>
        </p:nvGraphicFramePr>
        <p:xfrm>
          <a:off x="9566787" y="5948516"/>
          <a:ext cx="963561" cy="365760"/>
        </p:xfrm>
        <a:graphic>
          <a:graphicData uri="http://schemas.openxmlformats.org/drawingml/2006/table">
            <a:tbl>
              <a:tblPr/>
              <a:tblGrid>
                <a:gridCol w="963561">
                  <a:extLst>
                    <a:ext uri="{9D8B030D-6E8A-4147-A177-3AD203B41FA5}">
                      <a16:colId xmlns:a16="http://schemas.microsoft.com/office/drawing/2014/main" val="3550651965"/>
                    </a:ext>
                  </a:extLst>
                </a:gridCol>
              </a:tblGrid>
              <a:tr h="1179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98401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04540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C31A1B-687B-41A0-9320-84E569ADE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4060"/>
            <a:ext cx="10515600" cy="7177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7-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травматизм. Логический контроль:</a:t>
            </a:r>
            <a:endParaRPr lang="ru-RU" sz="4000" dirty="0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4E17A1CA-FD85-470C-BBBF-97FAB50B67C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2509341"/>
              </p:ext>
            </p:extLst>
          </p:nvPr>
        </p:nvGraphicFramePr>
        <p:xfrm>
          <a:off x="3427771" y="1634260"/>
          <a:ext cx="5336458" cy="377137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336458">
                  <a:extLst>
                    <a:ext uri="{9D8B030D-6E8A-4147-A177-3AD203B41FA5}">
                      <a16:colId xmlns:a16="http://schemas.microsoft.com/office/drawing/2014/main" val="2664878094"/>
                    </a:ext>
                  </a:extLst>
                </a:gridCol>
              </a:tblGrid>
              <a:tr h="628563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dirty="0">
                          <a:effectLst/>
                        </a:rPr>
                        <a:t>Если строка 07  ≠  0, то строка 01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1889971044"/>
                  </a:ext>
                </a:extLst>
              </a:tr>
              <a:tr h="628563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dirty="0">
                          <a:effectLst/>
                        </a:rPr>
                        <a:t>Если строка 08  ≠  0, то строка 02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1031545071"/>
                  </a:ext>
                </a:extLst>
              </a:tr>
              <a:tr h="628563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dirty="0">
                          <a:effectLst/>
                        </a:rPr>
                        <a:t>Если строка 09  ≠  0, то строка 03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4154839449"/>
                  </a:ext>
                </a:extLst>
              </a:tr>
              <a:tr h="628563">
                <a:tc>
                  <a:txBody>
                    <a:bodyPr/>
                    <a:lstStyle/>
                    <a:p>
                      <a:pPr algn="l" fontAlgn="t"/>
                      <a:r>
                        <a:rPr lang="ru-RU" sz="2400" b="0" dirty="0">
                          <a:effectLst/>
                        </a:rPr>
                        <a:t>Если строка 10  ≠  0, то строка 04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2287027610"/>
                  </a:ext>
                </a:extLst>
              </a:tr>
              <a:tr h="62856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Если строка 11  ≠  0, то строка 05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8462820"/>
                  </a:ext>
                </a:extLst>
              </a:tr>
              <a:tr h="62856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Если строка 12  ≠  0, то строка 06  ≠  0</a:t>
                      </a:r>
                      <a:endParaRPr lang="ru-RU" sz="2400" b="0" dirty="0"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60960" marR="60960" marT="30480" marB="30480"/>
                </a:tc>
                <a:extLst>
                  <a:ext uri="{0D108BD9-81ED-4DB2-BD59-A6C34878D82A}">
                    <a16:rowId xmlns:a16="http://schemas.microsoft.com/office/drawing/2014/main" val="3320221185"/>
                  </a:ext>
                </a:extLst>
              </a:tr>
            </a:tbl>
          </a:graphicData>
        </a:graphic>
      </p:graphicFrame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984D4E81-5148-4B00-865D-D0DEEA83D136}"/>
              </a:ext>
            </a:extLst>
          </p:cNvPr>
          <p:cNvGraphicFramePr>
            <a:graphicFrameLocks noGrp="1"/>
          </p:cNvGraphicFramePr>
          <p:nvPr/>
        </p:nvGraphicFramePr>
        <p:xfrm>
          <a:off x="7649497" y="6086168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41238865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9488876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21DF963-1097-45D1-A87A-B55F2C02A8BB}"/>
              </a:ext>
            </a:extLst>
          </p:cNvPr>
          <p:cNvGraphicFramePr>
            <a:graphicFrameLocks noGrp="1"/>
          </p:cNvGraphicFramePr>
          <p:nvPr/>
        </p:nvGraphicFramePr>
        <p:xfrm>
          <a:off x="9566787" y="5948516"/>
          <a:ext cx="963561" cy="365760"/>
        </p:xfrm>
        <a:graphic>
          <a:graphicData uri="http://schemas.openxmlformats.org/drawingml/2006/table">
            <a:tbl>
              <a:tblPr/>
              <a:tblGrid>
                <a:gridCol w="963561">
                  <a:extLst>
                    <a:ext uri="{9D8B030D-6E8A-4147-A177-3AD203B41FA5}">
                      <a16:colId xmlns:a16="http://schemas.microsoft.com/office/drawing/2014/main" val="3550651965"/>
                    </a:ext>
                  </a:extLst>
                </a:gridCol>
              </a:tblGrid>
              <a:tr h="1179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98401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16293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83B762-5F66-4ADC-B5C7-2BE8B384F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12E21C-1298-4562-9BA3-79FED224D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50DD8F-879C-48BA-A9F3-AFB6324C06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64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E50359-2CFE-4B3D-B1D7-4A84E181B521}"/>
              </a:ext>
            </a:extLst>
          </p:cNvPr>
          <p:cNvSpPr txBox="1"/>
          <p:nvPr/>
        </p:nvSpPr>
        <p:spPr>
          <a:xfrm>
            <a:off x="3086100" y="1509546"/>
            <a:ext cx="6172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spc="-1" dirty="0">
                <a:solidFill>
                  <a:schemeClr val="bg1"/>
                </a:solidFill>
                <a:latin typeface="Times New Roman"/>
              </a:rPr>
              <a:t>Соломянник Ирина Анатольевна</a:t>
            </a:r>
            <a:endParaRPr lang="ru-RU" spc="-1" dirty="0">
              <a:solidFill>
                <a:schemeClr val="bg1"/>
              </a:solidFill>
              <a:latin typeface="Arial"/>
            </a:endParaRPr>
          </a:p>
          <a:p>
            <a:pPr algn="ctr"/>
            <a:r>
              <a:rPr lang="ru-RU" spc="-1" dirty="0">
                <a:solidFill>
                  <a:schemeClr val="bg1"/>
                </a:solidFill>
                <a:latin typeface="Times New Roman"/>
              </a:rPr>
              <a:t>начальник управления по реализации функций </a:t>
            </a:r>
            <a:endParaRPr lang="ru-RU" spc="-1" dirty="0">
              <a:solidFill>
                <a:schemeClr val="bg1"/>
              </a:solidFill>
              <a:latin typeface="Arial"/>
            </a:endParaRPr>
          </a:p>
          <a:p>
            <a:pPr algn="ctr"/>
            <a:r>
              <a:rPr lang="ru-RU" spc="-1" dirty="0">
                <a:solidFill>
                  <a:schemeClr val="bg1"/>
                </a:solidFill>
                <a:latin typeface="Times New Roman"/>
              </a:rPr>
              <a:t>национального медицинского исследовательского центра, </a:t>
            </a:r>
            <a:endParaRPr lang="ru-RU" spc="-1" dirty="0">
              <a:solidFill>
                <a:schemeClr val="bg1"/>
              </a:solidFill>
              <a:latin typeface="Arial"/>
            </a:endParaRPr>
          </a:p>
          <a:p>
            <a:pPr algn="ctr"/>
            <a:r>
              <a:rPr lang="ru-RU" spc="-1" dirty="0">
                <a:solidFill>
                  <a:schemeClr val="bg1"/>
                </a:solidFill>
                <a:latin typeface="Times New Roman"/>
              </a:rPr>
              <a:t> к.м.н.  </a:t>
            </a:r>
            <a:endParaRPr lang="ru-RU" spc="-1" dirty="0">
              <a:solidFill>
                <a:schemeClr val="bg1"/>
              </a:solidFill>
              <a:latin typeface="Arial"/>
            </a:endParaRPr>
          </a:p>
          <a:p>
            <a:endParaRPr 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solomyannikia@cito-priorov.ru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+7 (951) 0989776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8435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7ACCB9-ABDD-4196-9E6D-CE313B35C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914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0EABDC-1F84-4774-BAC6-28D447E02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119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Форма федерального статистического наблюдения </a:t>
            </a:r>
            <a:b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N 57 "Сведения о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травмах, отравлениях и некоторых других последствиях воздействия внешних причин" (далее - Форма), составляется юридическими лицами - организациями, оказывающими медицинскую помощь в амбулаторных условиях (приказ Минздрава России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от 06.08.2013 N 529н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"Об утверждении номенклатуры медицинских организаций", зарегистрирован Минюстом России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13.09.2013 N 29950).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77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1688EE-A0A6-4712-B2EC-BB4FF6282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46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B2EFCC-F792-4BEA-8CB7-DDBE5F5F9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9117"/>
            <a:ext cx="10515600" cy="4892416"/>
          </a:xfrm>
        </p:spPr>
        <p:txBody>
          <a:bodyPr>
            <a:normAutofit fontScale="62500" lnSpcReduction="20000"/>
          </a:bodyPr>
          <a:lstStyle/>
          <a:p>
            <a:pPr marL="176213" indent="0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Для составления отчета по Форме используются следующие первичные учетные формы:</a:t>
            </a:r>
          </a:p>
          <a:p>
            <a:pPr marL="0" indent="0" algn="just" fontAlgn="base">
              <a:buNone/>
            </a:pPr>
            <a:endParaRPr lang="ru-RU" sz="2600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Талон пациента, получающего медицинскую помощь в амбулаторных условиях"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 - форма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025-1/у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утвержденная приказом Минздрава России от 15.12.2014 N 834н "Об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заполнению" (далее - Талон); зарегистрирован Минюстом России 20.02.2015 N 36160.</a:t>
            </a:r>
          </a:p>
          <a:p>
            <a:pPr algn="just" fontAlgn="base"/>
            <a:endParaRPr lang="ru-RU" sz="2600" b="0" i="0" dirty="0"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"Статистическая карта выбывшего из стационара"</a:t>
            </a:r>
            <a:r>
              <a:rPr lang="ru-RU" sz="3200" b="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- форма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066/у-02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утвержденная приказом Минздрава России от 30.12.2002 N 413 "Об утверждении учетной и отчетной медицинской документации" (далее - Карта);</a:t>
            </a:r>
          </a:p>
          <a:p>
            <a:pPr algn="just" fontAlgn="base"/>
            <a:endParaRPr lang="ru-RU" sz="2600" b="0" i="0" dirty="0"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"Медицинские свидетельства о смерти"</a:t>
            </a:r>
            <a:r>
              <a:rPr lang="ru-RU" sz="3200" b="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- формы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106/у-08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и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106-2/у-08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утвержденные приказом Минздравсоцразвития России от 26.12.2008 N 782н "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Об утверждении и порядке ведения медицинской документации, удостоверяющей случаи рождения и смерти" (далее - Свидетельства); зарегистрирован Минюстом России 30.12.2008 N 13055.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3335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5C9BF-3149-4BB6-8891-ACA9964E3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47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2E012D-EF16-446C-9602-D5F99F59AC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Форма состоит из таблиц, включающих сведения о травмах,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отравлениях и внешних причинах заболеваемости и смертности у детского населения (1000), взрослого населения (2000), населения старше трудоспособного возраста (3000).</a:t>
            </a:r>
          </a:p>
          <a:p>
            <a:pPr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Таблицы для каждой возрастной группы содержат сведения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о травмах, отравлениях и некоторых других последствиях воздействия внешних причин, классифицируемых по блокам и рубрикам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МКБ-10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по характеру травмы и внешним причинам (таблицы 1000, 2000, 3000).</a:t>
            </a:r>
          </a:p>
          <a:p>
            <a:pPr algn="just" fontAlgn="base"/>
            <a:r>
              <a:rPr lang="ru-RU" b="0" i="0" dirty="0">
                <a:effectLst/>
                <a:latin typeface="Palatino Linotype" panose="02040502050505030304" pitchFamily="18" charset="0"/>
              </a:rPr>
              <a:t>Все травмы, отравления и некоторые другие последствия воздействия внешних причин подлежат двойному кодированию: каждому записанному состоянию (из </a:t>
            </a:r>
            <a:r>
              <a:rPr lang="ru-RU" b="0" i="0" u="sng" dirty="0">
                <a:effectLst/>
                <a:latin typeface="Palatino Linotype" panose="02040502050505030304" pitchFamily="18" charset="0"/>
              </a:rPr>
              <a:t>класса XIX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МКБ-10) должна соответствовать в зависимости от обстоятельств травмы или отравления внешняя причина (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XX класс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МКБ-10).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516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6F94D1-DEE1-400D-9FD4-408104ED6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D12C31-9235-4BDD-9700-316A639DAE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10000"/>
          </a:bodyPr>
          <a:lstStyle/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первичной медицинской документации в случае травмы или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отравления должны быть указаны 2 кода МКБ-10: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один из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класса XIX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по характеру травмы или отравления,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второй - из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класса XX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(внешние причины). </a:t>
            </a:r>
          </a:p>
          <a:p>
            <a:pPr marL="0" indent="452438" algn="just">
              <a:buNone/>
            </a:pPr>
            <a:r>
              <a:rPr lang="ru-RU" sz="3200" b="0" i="0" dirty="0">
                <a:effectLst/>
                <a:latin typeface="Palatino Linotype" panose="02040502050505030304" pitchFamily="18" charset="0"/>
              </a:rPr>
              <a:t>Эти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коды служат основанием для заполнения таблиц Формы. </a:t>
            </a:r>
          </a:p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Одной травме (отравлению) может соответствовать только одна внешняя причина.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509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B0E044-3AE2-4AD0-BC25-CC204E6FB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54A5BC-8FD3-46B0-95F2-2552E7232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20000"/>
          </a:bodyPr>
          <a:lstStyle/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Форму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включаются сведения о травмах, отравлениях </a:t>
            </a:r>
            <a:br>
              <a:rPr lang="ru-RU" b="0" i="0" dirty="0"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effectLst/>
                <a:latin typeface="Palatino Linotype" panose="02040502050505030304" pitchFamily="18" charset="0"/>
              </a:rPr>
              <a:t>и других состояниях, включенных в </a:t>
            </a:r>
            <a:r>
              <a:rPr lang="ru-RU" b="0" i="0" u="none" strike="noStrike" dirty="0">
                <a:effectLst/>
                <a:latin typeface="Palatino Linotype" panose="02040502050505030304" pitchFamily="18" charset="0"/>
              </a:rPr>
              <a:t>XIX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 класс МКБ-10. </a:t>
            </a:r>
          </a:p>
          <a:p>
            <a:pPr marL="0" indent="541338" algn="just">
              <a:buNone/>
            </a:pPr>
            <a:r>
              <a:rPr lang="ru-RU" b="0" i="0" dirty="0">
                <a:effectLst/>
                <a:latin typeface="Palatino Linotype" panose="02040502050505030304" pitchFamily="18" charset="0"/>
              </a:rPr>
              <a:t>Так как почти все эти состояния носят острый характер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, то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первичной медицинской документации они регистрируются со знаком "+". </a:t>
            </a:r>
          </a:p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Некоторые состояния из XIX класса МКБ-10 могут иметь хроническое течение (например, T66 "Лучевая болезнь")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и, начиная со второго года учета, регистрируются со знаком "-". </a:t>
            </a:r>
          </a:p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Такие состояния в Форму не включаются, а учитываются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форме федерального статистического наблюдения N 12 в графе "зарегистрировано пациентов с данным заболеванием всего" по строкам "Травмы, отравления и некоторые другие последствия воздействия внешних причин".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433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80DCD0-2B5E-4864-A417-7FADC6B7C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356BCA-4741-46DE-A5B3-4625CC45E3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452438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Пациенты, имеющие 2 и более травмы (отравления), показываются по соответствующим строкам по числу выявленных и зарегистрированных травм (отравлений) при единице измерения - человек.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773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E29831-2173-4833-B1F2-0588E7672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44CFC4-930C-428E-931D-D857B3D70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4524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Регистрации подлежат все травмы и отравления со знаком "+" у населения, обслуживаемого данной медицинской организацией или ее подразделениями, оказывающими медицинскую помощь в амбулаторных и стационарных условиях, а также специализированными диспансерами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 центрами (по прикрепленному населению). </a:t>
            </a:r>
          </a:p>
          <a:p>
            <a:pPr marL="0" indent="4524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Регистрация травм и отравлений у пациентов после лечения в стационарных условиях должна производиться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поликлинике по Талону, заполненному на основании выписного эпикриза.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070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2352</Words>
  <Application>Microsoft Office PowerPoint</Application>
  <PresentationFormat>Широкоэкранный</PresentationFormat>
  <Paragraphs>125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Palatino Linotype</vt:lpstr>
      <vt:lpstr>PT Serif</vt:lpstr>
      <vt:lpstr>Times New Roman</vt:lpstr>
      <vt:lpstr>Тема Office</vt:lpstr>
      <vt:lpstr>Годовой отчет 2020 </vt:lpstr>
      <vt:lpstr>Презентация PowerPoint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Форма N 7-травматизм </vt:lpstr>
      <vt:lpstr>Форма N 7-травматизм</vt:lpstr>
      <vt:lpstr>Форма N 7-травматизм</vt:lpstr>
      <vt:lpstr>Форма N 7-травматизм</vt:lpstr>
      <vt:lpstr>Форма N 7-травматизм</vt:lpstr>
      <vt:lpstr>Форма N 7-травматизм</vt:lpstr>
      <vt:lpstr>Форма N 7-травматизм</vt:lpstr>
      <vt:lpstr>Форма N 7-травматизм. Логический контроль:</vt:lpstr>
      <vt:lpstr>Форма N 7-травматизм. Логический контроль: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2020</dc:title>
  <dc:creator>Александр Соломянник</dc:creator>
  <cp:lastModifiedBy>Александр Соломянник</cp:lastModifiedBy>
  <cp:revision>28</cp:revision>
  <dcterms:created xsi:type="dcterms:W3CDTF">2020-12-01T19:46:01Z</dcterms:created>
  <dcterms:modified xsi:type="dcterms:W3CDTF">2020-12-02T20:49:49Z</dcterms:modified>
</cp:coreProperties>
</file>